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4" r:id="rId7"/>
    <p:sldId id="265" r:id="rId8"/>
    <p:sldId id="266"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6835-E6BF-4C8F-88A7-2DEAF3867D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6679F1-DB1D-4B2C-95BB-884CD1804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F62A8C-3CB4-46A0-9E62-5E6227C793F2}"/>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A8D81183-4E53-44CF-90EB-F27E10ED2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98CF6-0EAF-4354-9184-C798D8AA57D7}"/>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244360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A5BD-01DB-41B5-86B3-9BF5D3368E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D7FC09-0C8E-419C-9F22-27619FC61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D1CEC-BBDC-40E1-AF93-B5000DCA9DD2}"/>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4DF946A7-9B98-4D59-B79F-9D072E1D5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79495-C0BB-4200-B7D9-E890B6147317}"/>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212303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2CA5D-FF36-4CFB-A6C9-CB4EE8CCF5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8981E-C120-490B-BCF0-49423BE6A1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2B1A3-0E3F-40C0-8624-82A5C5F8104C}"/>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B2CCFB0F-FCBD-4338-996D-F181CF0DBA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CD9FA-6C23-44C2-BF85-5999CA271161}"/>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201267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4AED-1FA4-4084-A6C4-BC59F44CF7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52C17-7D28-46D9-993D-CD8475742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304C3A-7925-4451-9991-562D5E2D1D40}"/>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5252124D-ADA5-482C-83E7-B754633A6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E3052-0DBC-4794-B14B-F383A2797541}"/>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258576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2F5-D60B-4027-963A-D019B71C08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BF212C-2E75-4629-A7AE-E8B005BAB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ECF96-11E2-4E5F-95FC-1C4461B1EB8E}"/>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3BDAC80B-56D0-43D5-A2D6-BC227BA0F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B944E-4517-4E1C-BCB7-115E5CB63A15}"/>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77480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DB23-FE6A-4E22-B565-BE0EE0965C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1135F0-CA88-4116-A08E-279A0D877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6B8949-B65E-4D8B-B1D7-29D699FE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279C9A-46F6-46D2-B59F-D54AB14C9FD1}"/>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6" name="Footer Placeholder 5">
            <a:extLst>
              <a:ext uri="{FF2B5EF4-FFF2-40B4-BE49-F238E27FC236}">
                <a16:creationId xmlns:a16="http://schemas.microsoft.com/office/drawing/2014/main" id="{8BA4A9CC-AB72-4057-A0F7-7FF2CCFB1B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B5088C-4458-4BA7-8575-3866B2841F0E}"/>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150386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FF71-6D5F-4BF5-A39A-93B2B2EAD5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B6F5A-2A99-4B31-81B8-5B38B4DCF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EAD7F-6C07-4A09-B2A5-54D9210F8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653D9E-65D3-4707-B05A-07C39DB65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6690B-7046-4A5D-A947-C8467E2E31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EE6491-64EE-433D-AB07-F7E5047B25EB}"/>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8" name="Footer Placeholder 7">
            <a:extLst>
              <a:ext uri="{FF2B5EF4-FFF2-40B4-BE49-F238E27FC236}">
                <a16:creationId xmlns:a16="http://schemas.microsoft.com/office/drawing/2014/main" id="{B7C31A8B-69DF-456E-A3E2-8DD5FCA218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99FA5D-02C9-45D1-B407-BB81FDBD1EB8}"/>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138851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8F67-5CBA-4665-BA16-C04B115C9A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3E5CE1-E9E9-43E2-8E8E-A6E750E0A949}"/>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4" name="Footer Placeholder 3">
            <a:extLst>
              <a:ext uri="{FF2B5EF4-FFF2-40B4-BE49-F238E27FC236}">
                <a16:creationId xmlns:a16="http://schemas.microsoft.com/office/drawing/2014/main" id="{71B78F7D-F86B-41E3-90E9-EB22EE9152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521EBF-33CA-43CF-B111-AB095B3D41BD}"/>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122607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CC11B-D194-457E-AAA3-FBB0DF8DBAA4}"/>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3" name="Footer Placeholder 2">
            <a:extLst>
              <a:ext uri="{FF2B5EF4-FFF2-40B4-BE49-F238E27FC236}">
                <a16:creationId xmlns:a16="http://schemas.microsoft.com/office/drawing/2014/main" id="{A4036248-15B9-47D7-AECD-C557DDF562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FE86E6-AD03-4736-BA11-D4BC658684BB}"/>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264703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5CB1-1B09-4520-BE0A-F622103A2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7361C6-2A57-4FB0-9832-B1627B1F1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E79B99-022F-4719-BCE3-DEB476A0A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95FC0-7977-4A6D-8FCC-346A358B875A}"/>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6" name="Footer Placeholder 5">
            <a:extLst>
              <a:ext uri="{FF2B5EF4-FFF2-40B4-BE49-F238E27FC236}">
                <a16:creationId xmlns:a16="http://schemas.microsoft.com/office/drawing/2014/main" id="{DEF97510-F670-4B03-8ED0-CB9A27ACF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4B6D2B-0C01-4A77-82F4-398DA266EE2E}"/>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63538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BF69-42D5-4E57-9EE9-B3DC3ADEE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D8ACE3-B58C-40CC-BD05-56260F5F8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5C90CA-663B-40CC-98B6-2005ED727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5D84C-B3C2-4554-B9E0-51FE9BFD2022}"/>
              </a:ext>
            </a:extLst>
          </p:cNvPr>
          <p:cNvSpPr>
            <a:spLocks noGrp="1"/>
          </p:cNvSpPr>
          <p:nvPr>
            <p:ph type="dt" sz="half" idx="10"/>
          </p:nvPr>
        </p:nvSpPr>
        <p:spPr/>
        <p:txBody>
          <a:bodyPr/>
          <a:lstStyle/>
          <a:p>
            <a:fld id="{5DC66B81-522C-4FBA-963C-30C112210EAC}" type="datetimeFigureOut">
              <a:rPr lang="en-GB" smtClean="0"/>
              <a:t>13/10/2023</a:t>
            </a:fld>
            <a:endParaRPr lang="en-GB"/>
          </a:p>
        </p:txBody>
      </p:sp>
      <p:sp>
        <p:nvSpPr>
          <p:cNvPr id="6" name="Footer Placeholder 5">
            <a:extLst>
              <a:ext uri="{FF2B5EF4-FFF2-40B4-BE49-F238E27FC236}">
                <a16:creationId xmlns:a16="http://schemas.microsoft.com/office/drawing/2014/main" id="{FCA5A00A-4999-4718-B90B-09DA46783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8B139-CADB-4EBF-9B61-BFEA8475FDF0}"/>
              </a:ext>
            </a:extLst>
          </p:cNvPr>
          <p:cNvSpPr>
            <a:spLocks noGrp="1"/>
          </p:cNvSpPr>
          <p:nvPr>
            <p:ph type="sldNum" sz="quarter" idx="12"/>
          </p:nvPr>
        </p:nvSpPr>
        <p:spPr/>
        <p:txBody>
          <a:bodyPr/>
          <a:lstStyle/>
          <a:p>
            <a:fld id="{34666573-151B-400E-A4D2-756BDA8A7E03}" type="slidenum">
              <a:rPr lang="en-GB" smtClean="0"/>
              <a:t>‹#›</a:t>
            </a:fld>
            <a:endParaRPr lang="en-GB"/>
          </a:p>
        </p:txBody>
      </p:sp>
    </p:spTree>
    <p:extLst>
      <p:ext uri="{BB962C8B-B14F-4D97-AF65-F5344CB8AC3E}">
        <p14:creationId xmlns:p14="http://schemas.microsoft.com/office/powerpoint/2010/main" val="108460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B53BF-36CB-4455-AF4B-0134B1CE2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F80800-7842-4E04-A0D9-E373B0902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CF453-DA9D-469E-BFE2-5A89F2DE2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66B81-522C-4FBA-963C-30C112210EAC}" type="datetimeFigureOut">
              <a:rPr lang="en-GB" smtClean="0"/>
              <a:t>13/10/2023</a:t>
            </a:fld>
            <a:endParaRPr lang="en-GB"/>
          </a:p>
        </p:txBody>
      </p:sp>
      <p:sp>
        <p:nvSpPr>
          <p:cNvPr id="5" name="Footer Placeholder 4">
            <a:extLst>
              <a:ext uri="{FF2B5EF4-FFF2-40B4-BE49-F238E27FC236}">
                <a16:creationId xmlns:a16="http://schemas.microsoft.com/office/drawing/2014/main" id="{624CB919-508E-4B1A-ACD6-A454CA7FD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C84F9E-DE59-4E6A-826E-1C9765CDC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66573-151B-400E-A4D2-756BDA8A7E03}" type="slidenum">
              <a:rPr lang="en-GB" smtClean="0"/>
              <a:t>‹#›</a:t>
            </a:fld>
            <a:endParaRPr lang="en-GB"/>
          </a:p>
        </p:txBody>
      </p:sp>
    </p:spTree>
    <p:extLst>
      <p:ext uri="{BB962C8B-B14F-4D97-AF65-F5344CB8AC3E}">
        <p14:creationId xmlns:p14="http://schemas.microsoft.com/office/powerpoint/2010/main" val="115883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los.castelbranco@gmail.com" TargetMode="External"/><Relationship Id="rId2" Type="http://schemas.openxmlformats.org/officeDocument/2006/relationships/hyperlink" Target="mailto:cnbranco@iseg.ulisboa.pt"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i-hub.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1lib.eu/?regionChanged=&amp;redirect=10264732" TargetMode="External"/><Relationship Id="rId2" Type="http://schemas.openxmlformats.org/officeDocument/2006/relationships/hyperlink" Target="https://b-ok.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9927-C658-4383-8204-499A02640146}"/>
              </a:ext>
            </a:extLst>
          </p:cNvPr>
          <p:cNvSpPr>
            <a:spLocks noGrp="1"/>
          </p:cNvSpPr>
          <p:nvPr>
            <p:ph type="ctrTitle"/>
          </p:nvPr>
        </p:nvSpPr>
        <p:spPr>
          <a:xfrm>
            <a:off x="601824" y="578498"/>
            <a:ext cx="11234058" cy="4110135"/>
          </a:xfrm>
        </p:spPr>
        <p:txBody>
          <a:bodyPr anchor="t">
            <a:normAutofit/>
          </a:bodyPr>
          <a:lstStyle/>
          <a:p>
            <a:r>
              <a:rPr lang="pt-PT" sz="2800" dirty="0">
                <a:latin typeface="Arial Narrow" panose="020B0606020202030204" pitchFamily="34" charset="0"/>
              </a:rPr>
              <a:t>Research </a:t>
            </a:r>
            <a:r>
              <a:rPr lang="pt-PT" sz="2800" dirty="0" err="1">
                <a:latin typeface="Arial Narrow" panose="020B0606020202030204" pitchFamily="34" charset="0"/>
              </a:rPr>
              <a:t>Seminar</a:t>
            </a:r>
            <a:r>
              <a:rPr lang="pt-PT" sz="2800" dirty="0">
                <a:latin typeface="Arial Narrow" panose="020B0606020202030204" pitchFamily="34" charset="0"/>
              </a:rPr>
              <a:t> 1</a:t>
            </a:r>
            <a:br>
              <a:rPr lang="pt-PT" sz="3600" dirty="0">
                <a:latin typeface="Arial Narrow" panose="020B0606020202030204" pitchFamily="34" charset="0"/>
              </a:rPr>
            </a:br>
            <a:br>
              <a:rPr lang="pt-PT" sz="3600" dirty="0">
                <a:latin typeface="Arial Narrow" panose="020B0606020202030204" pitchFamily="34" charset="0"/>
              </a:rPr>
            </a:br>
            <a:r>
              <a:rPr lang="pt-PT" sz="3600" b="1" dirty="0" err="1">
                <a:solidFill>
                  <a:srgbClr val="C00000"/>
                </a:solidFill>
                <a:latin typeface="Arial Narrow" panose="020B0606020202030204" pitchFamily="34" charset="0"/>
              </a:rPr>
              <a:t>Literature</a:t>
            </a:r>
            <a:r>
              <a:rPr lang="pt-PT" sz="3600" b="1" dirty="0">
                <a:solidFill>
                  <a:srgbClr val="C00000"/>
                </a:solidFill>
                <a:latin typeface="Arial Narrow" panose="020B0606020202030204" pitchFamily="34" charset="0"/>
              </a:rPr>
              <a:t> Research</a:t>
            </a:r>
            <a:br>
              <a:rPr lang="pt-PT" sz="3600" b="1" dirty="0">
                <a:solidFill>
                  <a:srgbClr val="C00000"/>
                </a:solidFill>
                <a:latin typeface="Arial Narrow" panose="020B0606020202030204" pitchFamily="34" charset="0"/>
              </a:rPr>
            </a:br>
            <a:br>
              <a:rPr lang="pt-PT" sz="3600" b="1" dirty="0">
                <a:latin typeface="Arial Narrow" panose="020B0606020202030204" pitchFamily="34" charset="0"/>
              </a:rPr>
            </a:br>
            <a:r>
              <a:rPr lang="pt-PT" sz="2400" dirty="0">
                <a:latin typeface="Arial Narrow" panose="020B0606020202030204" pitchFamily="34" charset="0"/>
              </a:rPr>
              <a:t>Carlos Nuno Castel-Branco</a:t>
            </a:r>
            <a:br>
              <a:rPr lang="pt-PT" sz="2400" dirty="0">
                <a:latin typeface="Arial Narrow" panose="020B0606020202030204" pitchFamily="34" charset="0"/>
              </a:rPr>
            </a:br>
            <a:r>
              <a:rPr lang="pt-PT" sz="2400" dirty="0" err="1">
                <a:latin typeface="Arial Narrow" panose="020B0606020202030204" pitchFamily="34" charset="0"/>
              </a:rPr>
              <a:t>Visiting</a:t>
            </a:r>
            <a:r>
              <a:rPr lang="pt-PT" sz="2400" dirty="0">
                <a:latin typeface="Arial Narrow" panose="020B0606020202030204" pitchFamily="34" charset="0"/>
              </a:rPr>
              <a:t> </a:t>
            </a:r>
            <a:r>
              <a:rPr lang="pt-PT" sz="2400" dirty="0" err="1">
                <a:latin typeface="Arial Narrow" panose="020B0606020202030204" pitchFamily="34" charset="0"/>
              </a:rPr>
              <a:t>Full</a:t>
            </a:r>
            <a:r>
              <a:rPr lang="pt-PT" sz="2400" dirty="0">
                <a:latin typeface="Arial Narrow" panose="020B0606020202030204" pitchFamily="34" charset="0"/>
              </a:rPr>
              <a:t> Professor</a:t>
            </a:r>
            <a:br>
              <a:rPr lang="pt-PT" sz="2400" dirty="0">
                <a:latin typeface="Arial Narrow" panose="020B0606020202030204" pitchFamily="34" charset="0"/>
              </a:rPr>
            </a:br>
            <a:r>
              <a:rPr lang="pt-PT" sz="2400" dirty="0">
                <a:latin typeface="Arial Narrow" panose="020B0606020202030204" pitchFamily="34" charset="0"/>
                <a:hlinkClick r:id="rId2"/>
              </a:rPr>
              <a:t>cnbranco@iseg.ulisboa.pt</a:t>
            </a:r>
            <a:r>
              <a:rPr lang="pt-PT" sz="2400" dirty="0">
                <a:latin typeface="Arial Narrow" panose="020B0606020202030204" pitchFamily="34" charset="0"/>
              </a:rPr>
              <a:t> | </a:t>
            </a:r>
            <a:r>
              <a:rPr lang="pt-PT" sz="2400" dirty="0">
                <a:latin typeface="Arial Narrow" panose="020B0606020202030204" pitchFamily="34" charset="0"/>
                <a:hlinkClick r:id="rId3"/>
              </a:rPr>
              <a:t>carlos.castelbranco@gmail.com</a:t>
            </a:r>
            <a:r>
              <a:rPr lang="pt-PT" sz="2400" dirty="0">
                <a:latin typeface="Arial Narrow" panose="020B0606020202030204" pitchFamily="34" charset="0"/>
              </a:rPr>
              <a:t> </a:t>
            </a:r>
            <a:br>
              <a:rPr lang="pt-PT" sz="2400" dirty="0">
                <a:latin typeface="Arial Narrow" panose="020B0606020202030204" pitchFamily="34" charset="0"/>
              </a:rPr>
            </a:br>
            <a:br>
              <a:rPr lang="pt-PT" sz="2400" dirty="0">
                <a:latin typeface="Arial Narrow" panose="020B0606020202030204" pitchFamily="34" charset="0"/>
              </a:rPr>
            </a:br>
            <a:r>
              <a:rPr lang="pt-PT" sz="2400" dirty="0">
                <a:latin typeface="Arial Narrow" panose="020B0606020202030204" pitchFamily="34" charset="0"/>
              </a:rPr>
              <a:t>13-10-2023</a:t>
            </a:r>
            <a:endParaRPr lang="en-GB" sz="2400" dirty="0">
              <a:latin typeface="Arial Narrow" panose="020B0606020202030204" pitchFamily="34" charset="0"/>
            </a:endParaRPr>
          </a:p>
        </p:txBody>
      </p:sp>
      <p:pic>
        <p:nvPicPr>
          <p:cNvPr id="4" name="Picture 3">
            <a:extLst>
              <a:ext uri="{FF2B5EF4-FFF2-40B4-BE49-F238E27FC236}">
                <a16:creationId xmlns:a16="http://schemas.microsoft.com/office/drawing/2014/main" id="{ECBD19A2-249C-463A-8FAC-3433770EA6FB}"/>
              </a:ext>
            </a:extLst>
          </p:cNvPr>
          <p:cNvPicPr>
            <a:picLocks noChangeAspect="1"/>
          </p:cNvPicPr>
          <p:nvPr/>
        </p:nvPicPr>
        <p:blipFill>
          <a:blip r:embed="rId4"/>
          <a:stretch>
            <a:fillRect/>
          </a:stretch>
        </p:blipFill>
        <p:spPr>
          <a:xfrm>
            <a:off x="895433" y="5456471"/>
            <a:ext cx="1304657" cy="823031"/>
          </a:xfrm>
          <a:prstGeom prst="rect">
            <a:avLst/>
          </a:prstGeom>
        </p:spPr>
      </p:pic>
      <p:sp>
        <p:nvSpPr>
          <p:cNvPr id="3" name="Subtitle 2">
            <a:extLst>
              <a:ext uri="{FF2B5EF4-FFF2-40B4-BE49-F238E27FC236}">
                <a16:creationId xmlns:a16="http://schemas.microsoft.com/office/drawing/2014/main" id="{F9D11FEE-873B-44DE-917B-E22173AC3ECE}"/>
              </a:ext>
            </a:extLst>
          </p:cNvPr>
          <p:cNvSpPr>
            <a:spLocks noGrp="1"/>
          </p:cNvSpPr>
          <p:nvPr>
            <p:ph type="subTitle" idx="1"/>
          </p:nvPr>
        </p:nvSpPr>
        <p:spPr>
          <a:xfrm>
            <a:off x="601824" y="5379098"/>
            <a:ext cx="11234058" cy="1007706"/>
          </a:xfrm>
        </p:spPr>
        <p:txBody>
          <a:bodyPr/>
          <a:lstStyle/>
          <a:p>
            <a:r>
              <a:rPr lang="pt-PT" dirty="0">
                <a:latin typeface="Arial Narrow" panose="020B0606020202030204" pitchFamily="34" charset="0"/>
              </a:rPr>
              <a:t>PhD </a:t>
            </a:r>
            <a:r>
              <a:rPr lang="pt-PT" dirty="0" err="1">
                <a:latin typeface="Arial Narrow" panose="020B0606020202030204" pitchFamily="34" charset="0"/>
              </a:rPr>
              <a:t>Development</a:t>
            </a:r>
            <a:r>
              <a:rPr lang="pt-PT" dirty="0">
                <a:latin typeface="Arial Narrow" panose="020B0606020202030204" pitchFamily="34" charset="0"/>
              </a:rPr>
              <a:t> </a:t>
            </a:r>
            <a:r>
              <a:rPr lang="pt-PT" dirty="0" err="1">
                <a:latin typeface="Arial Narrow" panose="020B0606020202030204" pitchFamily="34" charset="0"/>
              </a:rPr>
              <a:t>Studies</a:t>
            </a:r>
            <a:r>
              <a:rPr lang="pt-PT" dirty="0">
                <a:latin typeface="Arial Narrow" panose="020B0606020202030204" pitchFamily="34" charset="0"/>
              </a:rPr>
              <a:t> </a:t>
            </a:r>
            <a:r>
              <a:rPr lang="pt-PT" dirty="0" err="1">
                <a:latin typeface="Arial Narrow" panose="020B0606020202030204" pitchFamily="34" charset="0"/>
              </a:rPr>
              <a:t>of</a:t>
            </a:r>
            <a:r>
              <a:rPr lang="pt-PT" dirty="0">
                <a:latin typeface="Arial Narrow" panose="020B0606020202030204" pitchFamily="34" charset="0"/>
              </a:rPr>
              <a:t> </a:t>
            </a:r>
            <a:r>
              <a:rPr lang="pt-PT" dirty="0" err="1">
                <a:latin typeface="Arial Narrow" panose="020B0606020202030204" pitchFamily="34" charset="0"/>
              </a:rPr>
              <a:t>the</a:t>
            </a:r>
            <a:r>
              <a:rPr lang="pt-PT" dirty="0">
                <a:latin typeface="Arial Narrow" panose="020B0606020202030204" pitchFamily="34" charset="0"/>
              </a:rPr>
              <a:t> </a:t>
            </a:r>
            <a:r>
              <a:rPr lang="pt-PT" dirty="0" err="1">
                <a:latin typeface="Arial Narrow" panose="020B0606020202030204" pitchFamily="34" charset="0"/>
              </a:rPr>
              <a:t>University</a:t>
            </a:r>
            <a:r>
              <a:rPr lang="pt-PT" dirty="0">
                <a:latin typeface="Arial Narrow" panose="020B0606020202030204" pitchFamily="34" charset="0"/>
              </a:rPr>
              <a:t> </a:t>
            </a:r>
            <a:r>
              <a:rPr lang="pt-PT" dirty="0" err="1">
                <a:latin typeface="Arial Narrow" panose="020B0606020202030204" pitchFamily="34" charset="0"/>
              </a:rPr>
              <a:t>of</a:t>
            </a:r>
            <a:r>
              <a:rPr lang="pt-PT" dirty="0">
                <a:latin typeface="Arial Narrow" panose="020B0606020202030204" pitchFamily="34" charset="0"/>
              </a:rPr>
              <a:t> </a:t>
            </a:r>
            <a:r>
              <a:rPr lang="pt-PT" dirty="0" err="1">
                <a:latin typeface="Arial Narrow" panose="020B0606020202030204" pitchFamily="34" charset="0"/>
              </a:rPr>
              <a:t>Lisbon</a:t>
            </a:r>
            <a:endParaRPr lang="en-GB" dirty="0">
              <a:latin typeface="Arial Narrow" panose="020B0606020202030204" pitchFamily="34" charset="0"/>
            </a:endParaRPr>
          </a:p>
        </p:txBody>
      </p:sp>
    </p:spTree>
    <p:extLst>
      <p:ext uri="{BB962C8B-B14F-4D97-AF65-F5344CB8AC3E}">
        <p14:creationId xmlns:p14="http://schemas.microsoft.com/office/powerpoint/2010/main" val="62964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7"/>
            <a:ext cx="11593286" cy="615820"/>
          </a:xfrm>
        </p:spPr>
        <p:txBody>
          <a:bodyPr>
            <a:normAutofit/>
          </a:bodyPr>
          <a:lstStyle/>
          <a:p>
            <a:r>
              <a:rPr lang="en-GB" sz="3200" b="1" dirty="0">
                <a:solidFill>
                  <a:srgbClr val="C00000"/>
                </a:solidFill>
                <a:latin typeface="Arial Narrow" panose="020B0606020202030204" pitchFamily="34" charset="0"/>
              </a:rPr>
              <a:t>Free, online sources of books and articles </a:t>
            </a: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096347"/>
            <a:ext cx="11532637" cy="5425751"/>
          </a:xfrm>
        </p:spPr>
        <p:txBody>
          <a:bodyPr/>
          <a:lstStyle/>
          <a:p>
            <a:pPr>
              <a:lnSpc>
                <a:spcPct val="114000"/>
              </a:lnSpc>
              <a:spcBef>
                <a:spcPts val="0"/>
              </a:spcBef>
              <a:spcAft>
                <a:spcPts val="1800"/>
              </a:spcAft>
            </a:pPr>
            <a:r>
              <a:rPr lang="en-GB" dirty="0">
                <a:latin typeface="Arial Narrow" panose="020B0606020202030204" pitchFamily="34" charset="0"/>
                <a:hlinkClick r:id="rId2"/>
              </a:rPr>
              <a:t>https://sci-hub.se/</a:t>
            </a:r>
            <a:r>
              <a:rPr lang="en-GB" dirty="0">
                <a:latin typeface="Arial Narrow" panose="020B0606020202030204" pitchFamily="34" charset="0"/>
              </a:rPr>
              <a:t>. This site is not mainstream (sometimes considered illegal), so that it is often caught and closed. Just look on the net for sci-hub and get the new site. What you have to do is to get the DOI, URL, etc., of a paper, type/paste it in, and get your paper (&gt; 90% of the papers found)</a:t>
            </a:r>
          </a:p>
          <a:p>
            <a:pPr>
              <a:lnSpc>
                <a:spcPct val="114000"/>
              </a:lnSpc>
              <a:spcBef>
                <a:spcPts val="0"/>
              </a:spcBef>
              <a:spcAft>
                <a:spcPts val="1800"/>
              </a:spcAft>
            </a:pPr>
            <a:endParaRPr lang="en-GB" dirty="0">
              <a:latin typeface="Arial Narrow" panose="020B0606020202030204" pitchFamily="34" charset="0"/>
            </a:endParaRPr>
          </a:p>
          <a:p>
            <a:pPr>
              <a:lnSpc>
                <a:spcPct val="114000"/>
              </a:lnSpc>
              <a:spcBef>
                <a:spcPts val="0"/>
              </a:spcBef>
              <a:spcAft>
                <a:spcPts val="1800"/>
              </a:spcAft>
            </a:pPr>
            <a:endParaRPr lang="en-GB" dirty="0">
              <a:latin typeface="Arial Narrow" panose="020B0606020202030204" pitchFamily="34" charset="0"/>
            </a:endParaRPr>
          </a:p>
          <a:p>
            <a:pPr marL="0" indent="0">
              <a:lnSpc>
                <a:spcPct val="114000"/>
              </a:lnSpc>
              <a:spcBef>
                <a:spcPts val="0"/>
              </a:spcBef>
              <a:spcAft>
                <a:spcPts val="1800"/>
              </a:spcAft>
              <a:buNone/>
            </a:pPr>
            <a:endParaRPr lang="en-GB" dirty="0">
              <a:latin typeface="Arial Narrow" panose="020B0606020202030204" pitchFamily="34" charset="0"/>
            </a:endParaRPr>
          </a:p>
        </p:txBody>
      </p:sp>
      <p:pic>
        <p:nvPicPr>
          <p:cNvPr id="5" name="Picture 4" descr="A sign on the side of a building&#10;&#10;Description automatically generated">
            <a:extLst>
              <a:ext uri="{FF2B5EF4-FFF2-40B4-BE49-F238E27FC236}">
                <a16:creationId xmlns:a16="http://schemas.microsoft.com/office/drawing/2014/main" id="{FB992E5C-8321-493C-BEFB-580C87580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740" y="3324587"/>
            <a:ext cx="7321593" cy="3130754"/>
          </a:xfrm>
          <a:prstGeom prst="rect">
            <a:avLst/>
          </a:prstGeom>
        </p:spPr>
      </p:pic>
    </p:spTree>
    <p:extLst>
      <p:ext uri="{BB962C8B-B14F-4D97-AF65-F5344CB8AC3E}">
        <p14:creationId xmlns:p14="http://schemas.microsoft.com/office/powerpoint/2010/main" val="361742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pt-PT" sz="3200" b="1" dirty="0" err="1">
                <a:solidFill>
                  <a:srgbClr val="C00000"/>
                </a:solidFill>
                <a:latin typeface="Arial Narrow" panose="020B0606020202030204" pitchFamily="34" charset="0"/>
              </a:rPr>
              <a:t>Activities</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of</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today</a:t>
            </a:r>
            <a:endParaRPr lang="en-GB" sz="3200" b="1" dirty="0">
              <a:solidFill>
                <a:srgbClr val="C0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096347"/>
            <a:ext cx="11532637" cy="5425751"/>
          </a:xfrm>
        </p:spPr>
        <p:txBody>
          <a:bodyPr>
            <a:normAutofit fontScale="92500" lnSpcReduction="10000"/>
          </a:bodyPr>
          <a:lstStyle/>
          <a:p>
            <a:pPr>
              <a:lnSpc>
                <a:spcPct val="114000"/>
              </a:lnSpc>
              <a:spcBef>
                <a:spcPts val="0"/>
              </a:spcBef>
              <a:spcAft>
                <a:spcPts val="1800"/>
              </a:spcAft>
            </a:pPr>
            <a:r>
              <a:rPr lang="en-GB" dirty="0">
                <a:latin typeface="Arial Narrow" panose="020B0606020202030204" pitchFamily="34" charset="0"/>
              </a:rPr>
              <a:t>What is a literature review</a:t>
            </a:r>
          </a:p>
          <a:p>
            <a:pPr>
              <a:lnSpc>
                <a:spcPct val="114000"/>
              </a:lnSpc>
              <a:spcBef>
                <a:spcPts val="0"/>
              </a:spcBef>
              <a:spcAft>
                <a:spcPts val="1800"/>
              </a:spcAft>
            </a:pPr>
            <a:r>
              <a:rPr lang="en-GB" dirty="0">
                <a:latin typeface="Arial Narrow" panose="020B0606020202030204" pitchFamily="34" charset="0"/>
              </a:rPr>
              <a:t>Aims of the literature review</a:t>
            </a:r>
          </a:p>
          <a:p>
            <a:pPr lvl="1">
              <a:lnSpc>
                <a:spcPct val="114000"/>
              </a:lnSpc>
              <a:spcBef>
                <a:spcPts val="0"/>
              </a:spcBef>
              <a:spcAft>
                <a:spcPts val="1800"/>
              </a:spcAft>
            </a:pPr>
            <a:r>
              <a:rPr lang="en-GB" dirty="0">
                <a:latin typeface="Arial Narrow" panose="020B0606020202030204" pitchFamily="34" charset="0"/>
              </a:rPr>
              <a:t>Setting the field of study</a:t>
            </a:r>
          </a:p>
          <a:p>
            <a:pPr lvl="1">
              <a:lnSpc>
                <a:spcPct val="114000"/>
              </a:lnSpc>
              <a:spcBef>
                <a:spcPts val="0"/>
              </a:spcBef>
              <a:spcAft>
                <a:spcPts val="1800"/>
              </a:spcAft>
            </a:pPr>
            <a:r>
              <a:rPr lang="en-GB" dirty="0">
                <a:latin typeface="Arial Narrow" panose="020B0606020202030204" pitchFamily="34" charset="0"/>
              </a:rPr>
              <a:t>Setting the specific research question</a:t>
            </a:r>
          </a:p>
          <a:p>
            <a:pPr lvl="1">
              <a:lnSpc>
                <a:spcPct val="114000"/>
              </a:lnSpc>
              <a:spcBef>
                <a:spcPts val="0"/>
              </a:spcBef>
              <a:spcAft>
                <a:spcPts val="1800"/>
              </a:spcAft>
            </a:pPr>
            <a:r>
              <a:rPr lang="en-GB" dirty="0">
                <a:latin typeface="Arial Narrow" panose="020B0606020202030204" pitchFamily="34" charset="0"/>
              </a:rPr>
              <a:t>Exploring the research question</a:t>
            </a:r>
          </a:p>
          <a:p>
            <a:pPr lvl="1">
              <a:lnSpc>
                <a:spcPct val="114000"/>
              </a:lnSpc>
              <a:spcBef>
                <a:spcPts val="0"/>
              </a:spcBef>
              <a:spcAft>
                <a:spcPts val="1800"/>
              </a:spcAft>
            </a:pPr>
            <a:r>
              <a:rPr lang="en-GB" dirty="0">
                <a:latin typeface="Arial Narrow" panose="020B0606020202030204" pitchFamily="34" charset="0"/>
              </a:rPr>
              <a:t>Setting the methodology</a:t>
            </a:r>
          </a:p>
          <a:p>
            <a:pPr lvl="1">
              <a:lnSpc>
                <a:spcPct val="114000"/>
              </a:lnSpc>
              <a:spcBef>
                <a:spcPts val="0"/>
              </a:spcBef>
              <a:spcAft>
                <a:spcPts val="1800"/>
              </a:spcAft>
            </a:pPr>
            <a:r>
              <a:rPr lang="en-GB" dirty="0">
                <a:latin typeface="Arial Narrow" panose="020B0606020202030204" pitchFamily="34" charset="0"/>
              </a:rPr>
              <a:t>Adding to knowledge</a:t>
            </a:r>
          </a:p>
          <a:p>
            <a:pPr>
              <a:lnSpc>
                <a:spcPct val="114000"/>
              </a:lnSpc>
              <a:spcBef>
                <a:spcPts val="0"/>
              </a:spcBef>
              <a:spcAft>
                <a:spcPts val="1800"/>
              </a:spcAft>
            </a:pPr>
            <a:r>
              <a:rPr lang="en-GB" dirty="0">
                <a:latin typeface="Arial Narrow" panose="020B0606020202030204" pitchFamily="34" charset="0"/>
              </a:rPr>
              <a:t>How to set the parameters of the literature review</a:t>
            </a:r>
          </a:p>
          <a:p>
            <a:pPr>
              <a:lnSpc>
                <a:spcPct val="114000"/>
              </a:lnSpc>
              <a:spcBef>
                <a:spcPts val="0"/>
              </a:spcBef>
              <a:spcAft>
                <a:spcPts val="1800"/>
              </a:spcAft>
            </a:pPr>
            <a:r>
              <a:rPr lang="en-GB" dirty="0">
                <a:latin typeface="Arial Narrow" panose="020B0606020202030204" pitchFamily="34" charset="0"/>
              </a:rPr>
              <a:t>Online sources of literature</a:t>
            </a:r>
          </a:p>
        </p:txBody>
      </p:sp>
    </p:spTree>
    <p:extLst>
      <p:ext uri="{BB962C8B-B14F-4D97-AF65-F5344CB8AC3E}">
        <p14:creationId xmlns:p14="http://schemas.microsoft.com/office/powerpoint/2010/main" val="279003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7"/>
            <a:ext cx="11593286" cy="601824"/>
          </a:xfrm>
        </p:spPr>
        <p:txBody>
          <a:bodyPr>
            <a:normAutofit/>
          </a:bodyPr>
          <a:lstStyle/>
          <a:p>
            <a:r>
              <a:rPr lang="pt-PT" sz="3200" b="1" dirty="0" err="1">
                <a:solidFill>
                  <a:srgbClr val="C00000"/>
                </a:solidFill>
                <a:latin typeface="Arial Narrow" panose="020B0606020202030204" pitchFamily="34" charset="0"/>
              </a:rPr>
              <a:t>What</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is</a:t>
            </a:r>
            <a:r>
              <a:rPr lang="pt-PT" sz="3200" b="1" dirty="0">
                <a:solidFill>
                  <a:srgbClr val="C00000"/>
                </a:solidFill>
                <a:latin typeface="Arial Narrow" panose="020B0606020202030204" pitchFamily="34" charset="0"/>
              </a:rPr>
              <a:t> a </a:t>
            </a:r>
            <a:r>
              <a:rPr lang="pt-PT" sz="3200" b="1" dirty="0" err="1">
                <a:solidFill>
                  <a:srgbClr val="C00000"/>
                </a:solidFill>
                <a:latin typeface="Arial Narrow" panose="020B0606020202030204" pitchFamily="34" charset="0"/>
              </a:rPr>
              <a:t>literature</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review</a:t>
            </a:r>
            <a:r>
              <a:rPr lang="pt-PT" sz="3200" b="1" dirty="0">
                <a:solidFill>
                  <a:srgbClr val="C00000"/>
                </a:solidFill>
                <a:latin typeface="Arial Narrow" panose="020B0606020202030204" pitchFamily="34" charset="0"/>
              </a:rPr>
              <a:t>?</a:t>
            </a:r>
            <a:endParaRPr lang="en-GB" sz="3200" b="1" dirty="0">
              <a:solidFill>
                <a:srgbClr val="C0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984381"/>
            <a:ext cx="11532637" cy="5537718"/>
          </a:xfrm>
        </p:spPr>
        <p:txBody>
          <a:bodyPr>
            <a:normAutofit lnSpcReduction="10000"/>
          </a:bodyPr>
          <a:lstStyle/>
          <a:p>
            <a:pPr>
              <a:lnSpc>
                <a:spcPct val="114000"/>
              </a:lnSpc>
              <a:spcBef>
                <a:spcPts val="0"/>
              </a:spcBef>
              <a:spcAft>
                <a:spcPts val="1800"/>
              </a:spcAft>
            </a:pPr>
            <a:r>
              <a:rPr lang="en-GB" dirty="0">
                <a:latin typeface="Arial Narrow" panose="020B0606020202030204" pitchFamily="34" charset="0"/>
              </a:rPr>
              <a:t>A literature review is a critical survey and analysis of published, scholarly sources (such as books, journal articles, and theses) on a particular topic. It gives an overview of key findings, concepts and developments in relation to a research problem or question, provides an assessment, classification, comparison and evaluation. A good literature review doesn’t just summarize sources—it aims to:</a:t>
            </a:r>
          </a:p>
          <a:p>
            <a:pPr lvl="1">
              <a:lnSpc>
                <a:spcPct val="114000"/>
              </a:lnSpc>
              <a:spcBef>
                <a:spcPts val="0"/>
              </a:spcBef>
              <a:spcAft>
                <a:spcPts val="1800"/>
              </a:spcAft>
            </a:pPr>
            <a:r>
              <a:rPr lang="en-GB" dirty="0">
                <a:latin typeface="Arial Narrow" panose="020B0606020202030204" pitchFamily="34" charset="0"/>
              </a:rPr>
              <a:t>Analyse, interpret and critically evaluate the literature</a:t>
            </a:r>
          </a:p>
          <a:p>
            <a:pPr lvl="1">
              <a:lnSpc>
                <a:spcPct val="114000"/>
              </a:lnSpc>
              <a:spcBef>
                <a:spcPts val="0"/>
              </a:spcBef>
              <a:spcAft>
                <a:spcPts val="1800"/>
              </a:spcAft>
            </a:pPr>
            <a:r>
              <a:rPr lang="en-GB" dirty="0">
                <a:latin typeface="Arial Narrow" panose="020B0606020202030204" pitchFamily="34" charset="0"/>
              </a:rPr>
              <a:t>Synthesise sources to highlight patterns, themes, conflicts, and gaps</a:t>
            </a:r>
          </a:p>
          <a:p>
            <a:pPr lvl="1">
              <a:lnSpc>
                <a:spcPct val="114000"/>
              </a:lnSpc>
              <a:spcBef>
                <a:spcPts val="0"/>
              </a:spcBef>
              <a:spcAft>
                <a:spcPts val="1800"/>
              </a:spcAft>
            </a:pPr>
            <a:r>
              <a:rPr lang="en-GB" dirty="0">
                <a:latin typeface="Arial Narrow" panose="020B0606020202030204" pitchFamily="34" charset="0"/>
              </a:rPr>
              <a:t>Show the state of current knowledge in relation to a central research question or hypothesis</a:t>
            </a:r>
            <a:endParaRPr lang="pt-PT" dirty="0">
              <a:latin typeface="Arial Narrow" panose="020B0606020202030204" pitchFamily="34" charset="0"/>
            </a:endParaRPr>
          </a:p>
          <a:p>
            <a:pPr>
              <a:lnSpc>
                <a:spcPct val="114000"/>
              </a:lnSpc>
              <a:spcBef>
                <a:spcPts val="0"/>
              </a:spcBef>
              <a:spcAft>
                <a:spcPts val="1800"/>
              </a:spcAft>
            </a:pPr>
            <a:r>
              <a:rPr lang="en-GB" dirty="0">
                <a:latin typeface="Arial Narrow" panose="020B0606020202030204" pitchFamily="34" charset="0"/>
              </a:rPr>
              <a:t>Not for its own sake, but to explore critically and professionally a field of knowledge and build the tools and path for specific research</a:t>
            </a:r>
          </a:p>
        </p:txBody>
      </p:sp>
    </p:spTree>
    <p:extLst>
      <p:ext uri="{BB962C8B-B14F-4D97-AF65-F5344CB8AC3E}">
        <p14:creationId xmlns:p14="http://schemas.microsoft.com/office/powerpoint/2010/main" val="112466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pt-PT" sz="3200" b="1" dirty="0">
                <a:solidFill>
                  <a:srgbClr val="C00000"/>
                </a:solidFill>
                <a:latin typeface="Arial Narrow" panose="020B0606020202030204" pitchFamily="34" charset="0"/>
              </a:rPr>
              <a:t>Aims </a:t>
            </a:r>
            <a:r>
              <a:rPr lang="pt-PT" sz="3200" b="1" dirty="0" err="1">
                <a:solidFill>
                  <a:srgbClr val="C00000"/>
                </a:solidFill>
                <a:latin typeface="Arial Narrow" panose="020B0606020202030204" pitchFamily="34" charset="0"/>
              </a:rPr>
              <a:t>of</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the</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literature</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review</a:t>
            </a:r>
            <a:endParaRPr lang="en-GB" sz="3200" b="1" dirty="0">
              <a:solidFill>
                <a:srgbClr val="C0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399592"/>
            <a:ext cx="11532637" cy="5122506"/>
          </a:xfrm>
        </p:spPr>
        <p:txBody>
          <a:bodyPr>
            <a:normAutofit lnSpcReduction="10000"/>
          </a:bodyPr>
          <a:lstStyle/>
          <a:p>
            <a:pPr>
              <a:lnSpc>
                <a:spcPct val="114000"/>
              </a:lnSpc>
              <a:spcBef>
                <a:spcPts val="0"/>
              </a:spcBef>
              <a:spcAft>
                <a:spcPts val="1800"/>
              </a:spcAft>
            </a:pPr>
            <a:r>
              <a:rPr lang="en-GB" dirty="0">
                <a:latin typeface="Arial Narrow" panose="020B0606020202030204" pitchFamily="34" charset="0"/>
              </a:rPr>
              <a:t>Setting the field of study:</a:t>
            </a:r>
          </a:p>
          <a:p>
            <a:pPr lvl="1">
              <a:lnSpc>
                <a:spcPct val="114000"/>
              </a:lnSpc>
              <a:spcBef>
                <a:spcPts val="0"/>
              </a:spcBef>
              <a:spcAft>
                <a:spcPts val="1800"/>
              </a:spcAft>
            </a:pPr>
            <a:r>
              <a:rPr lang="en-GB" dirty="0">
                <a:latin typeface="Arial Narrow" panose="020B0606020202030204" pitchFamily="34" charset="0"/>
              </a:rPr>
              <a:t>Field of study within which your work will be undertaken has to be known to full professional level (meaning that you can discuss and contribute to it in ways the professionals will want to listen to what you have to say)</a:t>
            </a:r>
          </a:p>
          <a:p>
            <a:pPr>
              <a:lnSpc>
                <a:spcPct val="114000"/>
              </a:lnSpc>
              <a:spcBef>
                <a:spcPts val="0"/>
              </a:spcBef>
              <a:spcAft>
                <a:spcPts val="1800"/>
              </a:spcAft>
            </a:pPr>
            <a:r>
              <a:rPr lang="en-GB" dirty="0">
                <a:latin typeface="Arial Narrow" panose="020B0606020202030204" pitchFamily="34" charset="0"/>
              </a:rPr>
              <a:t>Setting the specific research question: </a:t>
            </a:r>
          </a:p>
          <a:p>
            <a:pPr lvl="1">
              <a:lnSpc>
                <a:spcPct val="114000"/>
              </a:lnSpc>
              <a:spcBef>
                <a:spcPts val="0"/>
              </a:spcBef>
              <a:spcAft>
                <a:spcPts val="1800"/>
              </a:spcAft>
            </a:pPr>
            <a:r>
              <a:rPr lang="en-GB" dirty="0">
                <a:latin typeface="Arial Narrow" panose="020B0606020202030204" pitchFamily="34" charset="0"/>
              </a:rPr>
              <a:t>What it is, how/where to locate it, why is it relevant to understanding a specific problem in your field of study and to adding to existing body of knowledge</a:t>
            </a:r>
          </a:p>
          <a:p>
            <a:pPr>
              <a:lnSpc>
                <a:spcPct val="114000"/>
              </a:lnSpc>
              <a:spcBef>
                <a:spcPts val="0"/>
              </a:spcBef>
              <a:spcAft>
                <a:spcPts val="1800"/>
              </a:spcAft>
            </a:pPr>
            <a:r>
              <a:rPr lang="en-GB" dirty="0">
                <a:latin typeface="Arial Narrow" panose="020B0606020202030204" pitchFamily="34" charset="0"/>
              </a:rPr>
              <a:t>Exploring the research question:</a:t>
            </a:r>
          </a:p>
          <a:p>
            <a:pPr lvl="1">
              <a:lnSpc>
                <a:spcPct val="114000"/>
              </a:lnSpc>
              <a:spcBef>
                <a:spcPts val="0"/>
              </a:spcBef>
              <a:spcAft>
                <a:spcPts val="1800"/>
              </a:spcAft>
            </a:pPr>
            <a:r>
              <a:rPr lang="en-GB" dirty="0">
                <a:latin typeface="Arial Narrow" panose="020B0606020202030204" pitchFamily="34" charset="0"/>
              </a:rPr>
              <a:t>What is known, gaps/tensions/contradictions, what your thesis needs to </a:t>
            </a:r>
            <a:r>
              <a:rPr lang="en-GB" dirty="0" err="1">
                <a:latin typeface="Arial Narrow" panose="020B0606020202030204" pitchFamily="34" charset="0"/>
              </a:rPr>
              <a:t>to</a:t>
            </a:r>
            <a:endParaRPr lang="en-GB" dirty="0">
              <a:latin typeface="Arial Narrow" panose="020B0606020202030204" pitchFamily="34" charset="0"/>
            </a:endParaRPr>
          </a:p>
        </p:txBody>
      </p:sp>
    </p:spTree>
    <p:extLst>
      <p:ext uri="{BB962C8B-B14F-4D97-AF65-F5344CB8AC3E}">
        <p14:creationId xmlns:p14="http://schemas.microsoft.com/office/powerpoint/2010/main" val="177069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pt-PT" sz="3200" b="1" dirty="0">
                <a:solidFill>
                  <a:srgbClr val="C00000"/>
                </a:solidFill>
                <a:latin typeface="Arial Narrow" panose="020B0606020202030204" pitchFamily="34" charset="0"/>
              </a:rPr>
              <a:t>Aims </a:t>
            </a:r>
            <a:r>
              <a:rPr lang="pt-PT" sz="3200" b="1" dirty="0" err="1">
                <a:solidFill>
                  <a:srgbClr val="C00000"/>
                </a:solidFill>
                <a:latin typeface="Arial Narrow" panose="020B0606020202030204" pitchFamily="34" charset="0"/>
              </a:rPr>
              <a:t>of</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the</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literature</a:t>
            </a:r>
            <a:r>
              <a:rPr lang="pt-PT" sz="3200" b="1" dirty="0">
                <a:solidFill>
                  <a:srgbClr val="C00000"/>
                </a:solidFill>
                <a:latin typeface="Arial Narrow" panose="020B0606020202030204" pitchFamily="34" charset="0"/>
              </a:rPr>
              <a:t> </a:t>
            </a:r>
            <a:r>
              <a:rPr lang="pt-PT" sz="3200" b="1" dirty="0" err="1">
                <a:solidFill>
                  <a:srgbClr val="C00000"/>
                </a:solidFill>
                <a:latin typeface="Arial Narrow" panose="020B0606020202030204" pitchFamily="34" charset="0"/>
              </a:rPr>
              <a:t>review</a:t>
            </a:r>
            <a:endParaRPr lang="en-GB" sz="3200" b="1" dirty="0">
              <a:solidFill>
                <a:srgbClr val="C0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152331"/>
            <a:ext cx="11532637" cy="5369767"/>
          </a:xfrm>
        </p:spPr>
        <p:txBody>
          <a:bodyPr>
            <a:normAutofit fontScale="92500"/>
          </a:bodyPr>
          <a:lstStyle/>
          <a:p>
            <a:pPr>
              <a:lnSpc>
                <a:spcPct val="114000"/>
              </a:lnSpc>
              <a:spcBef>
                <a:spcPts val="0"/>
              </a:spcBef>
              <a:spcAft>
                <a:spcPts val="1800"/>
              </a:spcAft>
            </a:pPr>
            <a:r>
              <a:rPr lang="en-GB" dirty="0">
                <a:latin typeface="Arial Narrow" panose="020B0606020202030204" pitchFamily="34" charset="0"/>
              </a:rPr>
              <a:t>Setting the methodology:</a:t>
            </a:r>
          </a:p>
          <a:p>
            <a:pPr lvl="1">
              <a:lnSpc>
                <a:spcPct val="114000"/>
              </a:lnSpc>
              <a:spcBef>
                <a:spcPts val="0"/>
              </a:spcBef>
              <a:spcAft>
                <a:spcPts val="1800"/>
              </a:spcAft>
            </a:pPr>
            <a:r>
              <a:rPr lang="en-GB" dirty="0">
                <a:latin typeface="Arial Narrow" panose="020B0606020202030204" pitchFamily="34" charset="0"/>
              </a:rPr>
              <a:t>Working theory/concepts/model, justification of an approach, demonstration that your “apparatus” is adequate and sensitive enough to capture what you want to capture, the selection, treatment and interpretation of the data and its adequacy to support your thesis.</a:t>
            </a:r>
          </a:p>
          <a:p>
            <a:pPr lvl="1">
              <a:lnSpc>
                <a:spcPct val="114000"/>
              </a:lnSpc>
              <a:spcBef>
                <a:spcPts val="0"/>
              </a:spcBef>
              <a:spcAft>
                <a:spcPts val="1800"/>
              </a:spcAft>
            </a:pPr>
            <a:r>
              <a:rPr lang="en-GB" dirty="0">
                <a:latin typeface="Arial Narrow" panose="020B0606020202030204" pitchFamily="34" charset="0"/>
              </a:rPr>
              <a:t>Methodology versus activities + technique (the last two are subordinated parts of the first)</a:t>
            </a:r>
          </a:p>
          <a:p>
            <a:pPr lvl="1">
              <a:lnSpc>
                <a:spcPct val="114000"/>
              </a:lnSpc>
              <a:spcBef>
                <a:spcPts val="0"/>
              </a:spcBef>
              <a:spcAft>
                <a:spcPts val="1800"/>
              </a:spcAft>
            </a:pPr>
            <a:r>
              <a:rPr lang="en-GB" dirty="0">
                <a:latin typeface="Arial Narrow" panose="020B0606020202030204" pitchFamily="34" charset="0"/>
              </a:rPr>
              <a:t>Exploring the methodologies utilised in research in your field and in the specific are of your question. Are you adopting one or creating a new one? Why</a:t>
            </a:r>
          </a:p>
          <a:p>
            <a:pPr>
              <a:lnSpc>
                <a:spcPct val="114000"/>
              </a:lnSpc>
              <a:spcBef>
                <a:spcPts val="0"/>
              </a:spcBef>
              <a:spcAft>
                <a:spcPts val="1800"/>
              </a:spcAft>
            </a:pPr>
            <a:r>
              <a:rPr lang="en-GB" dirty="0">
                <a:latin typeface="Arial Narrow" panose="020B0606020202030204" pitchFamily="34" charset="0"/>
              </a:rPr>
              <a:t>Adding to knowledge – marking out a “thesis-</a:t>
            </a:r>
            <a:r>
              <a:rPr lang="en-GB" dirty="0" err="1">
                <a:latin typeface="Arial Narrow" panose="020B0606020202030204" pitchFamily="34" charset="0"/>
              </a:rPr>
              <a:t>shapped</a:t>
            </a:r>
            <a:r>
              <a:rPr lang="en-GB" dirty="0">
                <a:latin typeface="Arial Narrow" panose="020B0606020202030204" pitchFamily="34" charset="0"/>
              </a:rPr>
              <a:t> hole” in the research literature, which you are intending to fill:</a:t>
            </a:r>
          </a:p>
          <a:p>
            <a:pPr lvl="1">
              <a:lnSpc>
                <a:spcPct val="114000"/>
              </a:lnSpc>
              <a:spcBef>
                <a:spcPts val="0"/>
              </a:spcBef>
              <a:spcAft>
                <a:spcPts val="1800"/>
              </a:spcAft>
            </a:pPr>
            <a:r>
              <a:rPr lang="en-GB" dirty="0">
                <a:latin typeface="Arial Narrow" panose="020B0606020202030204" pitchFamily="34" charset="0"/>
              </a:rPr>
              <a:t>Clearly setting in which way your thesis adds to existing knowledge or changes it – your conclusions</a:t>
            </a:r>
          </a:p>
        </p:txBody>
      </p:sp>
    </p:spTree>
    <p:extLst>
      <p:ext uri="{BB962C8B-B14F-4D97-AF65-F5344CB8AC3E}">
        <p14:creationId xmlns:p14="http://schemas.microsoft.com/office/powerpoint/2010/main" val="55970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7"/>
            <a:ext cx="11593286" cy="619050"/>
          </a:xfrm>
        </p:spPr>
        <p:txBody>
          <a:bodyPr>
            <a:normAutofit/>
          </a:bodyPr>
          <a:lstStyle/>
          <a:p>
            <a:r>
              <a:rPr lang="en-GB" sz="3200" b="1" dirty="0">
                <a:solidFill>
                  <a:srgbClr val="C00000"/>
                </a:solidFill>
                <a:latin typeface="Arial Narrow" panose="020B0606020202030204" pitchFamily="34" charset="0"/>
              </a:rPr>
              <a:t>How to set the parameters of the literature review?</a:t>
            </a: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152331"/>
            <a:ext cx="11532637" cy="5369767"/>
          </a:xfrm>
        </p:spPr>
        <p:txBody>
          <a:bodyPr>
            <a:normAutofit/>
          </a:bodyPr>
          <a:lstStyle/>
          <a:p>
            <a:pPr>
              <a:lnSpc>
                <a:spcPct val="114000"/>
              </a:lnSpc>
              <a:spcBef>
                <a:spcPts val="0"/>
              </a:spcBef>
              <a:spcAft>
                <a:spcPts val="1800"/>
              </a:spcAft>
            </a:pPr>
            <a:r>
              <a:rPr lang="en-GB" dirty="0">
                <a:latin typeface="Arial Narrow" panose="020B0606020202030204" pitchFamily="34" charset="0"/>
              </a:rPr>
              <a:t>Dialectic combination between knowing the key literature, focus and knowledge about the specific topic – these different elements “discipline” each other:</a:t>
            </a:r>
          </a:p>
          <a:p>
            <a:pPr lvl="1">
              <a:lnSpc>
                <a:spcPct val="114000"/>
              </a:lnSpc>
              <a:spcBef>
                <a:spcPts val="0"/>
              </a:spcBef>
              <a:spcAft>
                <a:spcPts val="1800"/>
              </a:spcAft>
            </a:pPr>
            <a:r>
              <a:rPr lang="en-GB" dirty="0">
                <a:latin typeface="Arial Narrow" panose="020B0606020202030204" pitchFamily="34" charset="0"/>
              </a:rPr>
              <a:t>No escaping from the need to know the broad, key debates.</a:t>
            </a:r>
          </a:p>
          <a:p>
            <a:pPr lvl="1">
              <a:lnSpc>
                <a:spcPct val="114000"/>
              </a:lnSpc>
              <a:spcBef>
                <a:spcPts val="0"/>
              </a:spcBef>
              <a:spcAft>
                <a:spcPts val="1800"/>
              </a:spcAft>
            </a:pPr>
            <a:r>
              <a:rPr lang="en-GB" dirty="0">
                <a:latin typeface="Arial Narrow" panose="020B0606020202030204" pitchFamily="34" charset="0"/>
              </a:rPr>
              <a:t>Good summaries for yourself: common and different issues, how they are approached, tensions and contradictions, methodologies, case studies, limitations, </a:t>
            </a:r>
            <a:r>
              <a:rPr lang="en-GB" b="1" dirty="0">
                <a:latin typeface="Arial Narrow" panose="020B0606020202030204" pitchFamily="34" charset="0"/>
              </a:rPr>
              <a:t>key readings</a:t>
            </a:r>
          </a:p>
          <a:p>
            <a:pPr lvl="1">
              <a:lnSpc>
                <a:spcPct val="114000"/>
              </a:lnSpc>
              <a:spcBef>
                <a:spcPts val="0"/>
              </a:spcBef>
              <a:spcAft>
                <a:spcPts val="1800"/>
              </a:spcAft>
            </a:pPr>
            <a:r>
              <a:rPr lang="en-GB" dirty="0">
                <a:latin typeface="Arial Narrow" panose="020B0606020202030204" pitchFamily="34" charset="0"/>
              </a:rPr>
              <a:t>What, how, why this relates to your own research – supports, need to build from (develop), questionable/not applicable, need to reject</a:t>
            </a:r>
          </a:p>
        </p:txBody>
      </p:sp>
    </p:spTree>
    <p:extLst>
      <p:ext uri="{BB962C8B-B14F-4D97-AF65-F5344CB8AC3E}">
        <p14:creationId xmlns:p14="http://schemas.microsoft.com/office/powerpoint/2010/main" val="245667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en-GB" sz="3200" b="1" dirty="0">
                <a:solidFill>
                  <a:srgbClr val="C00000"/>
                </a:solidFill>
                <a:latin typeface="Arial Narrow" panose="020B0606020202030204" pitchFamily="34" charset="0"/>
              </a:rPr>
              <a:t>How to set the parameters of the literature review?</a:t>
            </a: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152331"/>
            <a:ext cx="11532637" cy="5369767"/>
          </a:xfrm>
        </p:spPr>
        <p:txBody>
          <a:bodyPr>
            <a:normAutofit lnSpcReduction="10000"/>
          </a:bodyPr>
          <a:lstStyle/>
          <a:p>
            <a:pPr>
              <a:lnSpc>
                <a:spcPct val="114000"/>
              </a:lnSpc>
              <a:spcBef>
                <a:spcPts val="0"/>
              </a:spcBef>
              <a:spcAft>
                <a:spcPts val="1800"/>
              </a:spcAft>
            </a:pPr>
            <a:r>
              <a:rPr lang="en-GB" dirty="0">
                <a:latin typeface="Arial Narrow" panose="020B0606020202030204" pitchFamily="34" charset="0"/>
              </a:rPr>
              <a:t>Need of “research pegs”:</a:t>
            </a:r>
          </a:p>
          <a:p>
            <a:pPr lvl="1">
              <a:lnSpc>
                <a:spcPct val="114000"/>
              </a:lnSpc>
              <a:spcBef>
                <a:spcPts val="0"/>
              </a:spcBef>
              <a:spcAft>
                <a:spcPts val="1800"/>
              </a:spcAft>
            </a:pPr>
            <a:r>
              <a:rPr lang="en-GB" dirty="0">
                <a:latin typeface="Arial Narrow" panose="020B0606020202030204" pitchFamily="34" charset="0"/>
              </a:rPr>
              <a:t>Points of reference around which you select readings and you search the readings.</a:t>
            </a:r>
          </a:p>
          <a:p>
            <a:pPr marL="914400" lvl="2" indent="0">
              <a:lnSpc>
                <a:spcPct val="114000"/>
              </a:lnSpc>
              <a:spcBef>
                <a:spcPts val="0"/>
              </a:spcBef>
              <a:spcAft>
                <a:spcPts val="1800"/>
              </a:spcAft>
              <a:buNone/>
            </a:pPr>
            <a:r>
              <a:rPr lang="en-GB" b="1" dirty="0">
                <a:latin typeface="Arial Narrow" panose="020B0606020202030204" pitchFamily="34" charset="0"/>
              </a:rPr>
              <a:t>Attention: you are reading in search of something, otherwise you will never finish, understand, find</a:t>
            </a:r>
          </a:p>
          <a:p>
            <a:pPr lvl="1">
              <a:lnSpc>
                <a:spcPct val="114000"/>
              </a:lnSpc>
              <a:spcBef>
                <a:spcPts val="0"/>
              </a:spcBef>
              <a:spcAft>
                <a:spcPts val="1800"/>
              </a:spcAft>
            </a:pPr>
            <a:r>
              <a:rPr lang="en-GB" dirty="0">
                <a:latin typeface="Arial Narrow" panose="020B0606020202030204" pitchFamily="34" charset="0"/>
              </a:rPr>
              <a:t>These “pegs” provide the structure of the final critical literature review</a:t>
            </a:r>
          </a:p>
          <a:p>
            <a:pPr marL="914400" lvl="2" indent="0">
              <a:lnSpc>
                <a:spcPct val="114000"/>
              </a:lnSpc>
              <a:spcBef>
                <a:spcPts val="0"/>
              </a:spcBef>
              <a:spcAft>
                <a:spcPts val="1800"/>
              </a:spcAft>
              <a:buNone/>
            </a:pPr>
            <a:r>
              <a:rPr lang="en-GB" b="1" dirty="0">
                <a:latin typeface="Arial Narrow" panose="020B0606020202030204" pitchFamily="34" charset="0"/>
              </a:rPr>
              <a:t>Attention: your summaries of the literature for yourself </a:t>
            </a:r>
            <a:r>
              <a:rPr lang="en-GB" b="1" u="sng" dirty="0">
                <a:latin typeface="Arial Narrow" panose="020B0606020202030204" pitchFamily="34" charset="0"/>
              </a:rPr>
              <a:t>are not</a:t>
            </a:r>
            <a:r>
              <a:rPr lang="en-GB" b="1" dirty="0">
                <a:latin typeface="Arial Narrow" panose="020B0606020202030204" pitchFamily="34" charset="0"/>
              </a:rPr>
              <a:t> the final critical literature review of your thesis</a:t>
            </a:r>
          </a:p>
          <a:p>
            <a:pPr lvl="1">
              <a:lnSpc>
                <a:spcPct val="114000"/>
              </a:lnSpc>
              <a:spcBef>
                <a:spcPts val="0"/>
              </a:spcBef>
              <a:spcAft>
                <a:spcPts val="1800"/>
              </a:spcAft>
            </a:pPr>
            <a:r>
              <a:rPr lang="en-GB" dirty="0">
                <a:latin typeface="Arial Narrow" panose="020B0606020202030204" pitchFamily="34" charset="0"/>
              </a:rPr>
              <a:t>Your literature review feeds your thesis:</a:t>
            </a:r>
          </a:p>
          <a:p>
            <a:pPr marL="914400" lvl="2" indent="0">
              <a:lnSpc>
                <a:spcPct val="114000"/>
              </a:lnSpc>
              <a:spcBef>
                <a:spcPts val="0"/>
              </a:spcBef>
              <a:spcAft>
                <a:spcPts val="1800"/>
              </a:spcAft>
              <a:buNone/>
            </a:pPr>
            <a:r>
              <a:rPr lang="en-GB" b="1" dirty="0">
                <a:latin typeface="Arial Narrow" panose="020B0606020202030204" pitchFamily="34" charset="0"/>
              </a:rPr>
              <a:t>Thesis-shaped hole to be filled; bridging a gap in knowledge of what a well-educated, professional scholar in your field knows and what they need to know to read the remainder of your thesis, what books and articles they would need to read in order to do so; not a general discussion but one that points forward to your original contribution; show/point out to why your arguments in the thesis are important </a:t>
            </a:r>
          </a:p>
        </p:txBody>
      </p:sp>
    </p:spTree>
    <p:extLst>
      <p:ext uri="{BB962C8B-B14F-4D97-AF65-F5344CB8AC3E}">
        <p14:creationId xmlns:p14="http://schemas.microsoft.com/office/powerpoint/2010/main" val="3483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en-GB" sz="3200" b="1" dirty="0">
                <a:solidFill>
                  <a:srgbClr val="C00000"/>
                </a:solidFill>
                <a:latin typeface="Arial Narrow" panose="020B0606020202030204" pitchFamily="34" charset="0"/>
              </a:rPr>
              <a:t>How to set the parameters of the literature review?</a:t>
            </a: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152331"/>
            <a:ext cx="11532637" cy="5369767"/>
          </a:xfrm>
        </p:spPr>
        <p:txBody>
          <a:bodyPr>
            <a:normAutofit/>
          </a:bodyPr>
          <a:lstStyle/>
          <a:p>
            <a:pPr>
              <a:lnSpc>
                <a:spcPct val="114000"/>
              </a:lnSpc>
              <a:spcBef>
                <a:spcPts val="0"/>
              </a:spcBef>
              <a:spcAft>
                <a:spcPts val="1800"/>
              </a:spcAft>
            </a:pPr>
            <a:r>
              <a:rPr lang="en-GB" dirty="0">
                <a:latin typeface="Arial Narrow" panose="020B0606020202030204" pitchFamily="34" charset="0"/>
              </a:rPr>
              <a:t>Read critical/key literature reviews in your field</a:t>
            </a:r>
          </a:p>
          <a:p>
            <a:pPr>
              <a:lnSpc>
                <a:spcPct val="114000"/>
              </a:lnSpc>
              <a:spcBef>
                <a:spcPts val="0"/>
              </a:spcBef>
              <a:spcAft>
                <a:spcPts val="1800"/>
              </a:spcAft>
            </a:pPr>
            <a:r>
              <a:rPr lang="en-GB" dirty="0">
                <a:latin typeface="Arial Narrow" panose="020B0606020202030204" pitchFamily="34" charset="0"/>
              </a:rPr>
              <a:t>Explore networks of scholars in your field and topic – to know who is doing what, the main schools of thought, key readings. Be aware of the danger of mainstream, orthodoxies and theoretically week/flawed eclecticism. Be aware of buzz wording, which are substitutes to proper concepts and theory  </a:t>
            </a:r>
          </a:p>
          <a:p>
            <a:pPr>
              <a:lnSpc>
                <a:spcPct val="114000"/>
              </a:lnSpc>
              <a:spcBef>
                <a:spcPts val="0"/>
              </a:spcBef>
              <a:spcAft>
                <a:spcPts val="1800"/>
              </a:spcAft>
            </a:pPr>
            <a:r>
              <a:rPr lang="en-GB" dirty="0">
                <a:latin typeface="Arial Narrow" panose="020B0606020202030204" pitchFamily="34" charset="0"/>
              </a:rPr>
              <a:t>Get professional help.</a:t>
            </a:r>
            <a:endParaRPr lang="en-GB" b="1" dirty="0">
              <a:latin typeface="Arial Narrow" panose="020B0606020202030204" pitchFamily="34" charset="0"/>
            </a:endParaRPr>
          </a:p>
        </p:txBody>
      </p:sp>
    </p:spTree>
    <p:extLst>
      <p:ext uri="{BB962C8B-B14F-4D97-AF65-F5344CB8AC3E}">
        <p14:creationId xmlns:p14="http://schemas.microsoft.com/office/powerpoint/2010/main" val="370397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D1F-F778-4FF5-9EC5-74C57892F876}"/>
              </a:ext>
            </a:extLst>
          </p:cNvPr>
          <p:cNvSpPr>
            <a:spLocks noGrp="1"/>
          </p:cNvSpPr>
          <p:nvPr>
            <p:ph type="title"/>
          </p:nvPr>
        </p:nvSpPr>
        <p:spPr>
          <a:xfrm>
            <a:off x="326571" y="242596"/>
            <a:ext cx="11593286" cy="853751"/>
          </a:xfrm>
        </p:spPr>
        <p:txBody>
          <a:bodyPr>
            <a:normAutofit/>
          </a:bodyPr>
          <a:lstStyle/>
          <a:p>
            <a:r>
              <a:rPr lang="en-GB" sz="3200" b="1" dirty="0">
                <a:solidFill>
                  <a:srgbClr val="C00000"/>
                </a:solidFill>
                <a:latin typeface="Arial Narrow" panose="020B0606020202030204" pitchFamily="34" charset="0"/>
              </a:rPr>
              <a:t>Free, online sources of books and articles </a:t>
            </a:r>
          </a:p>
        </p:txBody>
      </p:sp>
      <p:sp>
        <p:nvSpPr>
          <p:cNvPr id="3" name="Content Placeholder 2">
            <a:extLst>
              <a:ext uri="{FF2B5EF4-FFF2-40B4-BE49-F238E27FC236}">
                <a16:creationId xmlns:a16="http://schemas.microsoft.com/office/drawing/2014/main" id="{2E832F0E-C778-4303-B47A-AB674B15FD5C}"/>
              </a:ext>
            </a:extLst>
          </p:cNvPr>
          <p:cNvSpPr>
            <a:spLocks noGrp="1"/>
          </p:cNvSpPr>
          <p:nvPr>
            <p:ph idx="1"/>
          </p:nvPr>
        </p:nvSpPr>
        <p:spPr>
          <a:xfrm>
            <a:off x="387219" y="1399592"/>
            <a:ext cx="11532637" cy="5122506"/>
          </a:xfrm>
        </p:spPr>
        <p:txBody>
          <a:bodyPr/>
          <a:lstStyle/>
          <a:p>
            <a:pPr>
              <a:lnSpc>
                <a:spcPct val="114000"/>
              </a:lnSpc>
              <a:spcBef>
                <a:spcPts val="0"/>
              </a:spcBef>
              <a:spcAft>
                <a:spcPts val="1800"/>
              </a:spcAft>
            </a:pPr>
            <a:r>
              <a:rPr lang="en-GB" dirty="0">
                <a:latin typeface="Arial Narrow" panose="020B0606020202030204" pitchFamily="34" charset="0"/>
              </a:rPr>
              <a:t>First and foremost, there are the library sources at ISEG and other academic resources (like J-</a:t>
            </a:r>
            <a:r>
              <a:rPr lang="en-GB" dirty="0" err="1">
                <a:latin typeface="Arial Narrow" panose="020B0606020202030204" pitchFamily="34" charset="0"/>
              </a:rPr>
              <a:t>stor</a:t>
            </a:r>
            <a:r>
              <a:rPr lang="en-GB" dirty="0">
                <a:latin typeface="Arial Narrow" panose="020B0606020202030204" pitchFamily="34" charset="0"/>
              </a:rPr>
              <a:t>, for example), with which ISEG and other </a:t>
            </a:r>
            <a:r>
              <a:rPr lang="en-GB" dirty="0" err="1">
                <a:latin typeface="Arial Narrow" panose="020B0606020202030204" pitchFamily="34" charset="0"/>
              </a:rPr>
              <a:t>Univ</a:t>
            </a:r>
            <a:r>
              <a:rPr lang="en-GB" dirty="0">
                <a:latin typeface="Arial Narrow" panose="020B0606020202030204" pitchFamily="34" charset="0"/>
              </a:rPr>
              <a:t> of Lisbon libraries are connected. Go to ISEG’s library, get familiar with the system (ask for help, if necessary).</a:t>
            </a:r>
          </a:p>
          <a:p>
            <a:pPr>
              <a:lnSpc>
                <a:spcPct val="114000"/>
              </a:lnSpc>
              <a:spcBef>
                <a:spcPts val="0"/>
              </a:spcBef>
              <a:spcAft>
                <a:spcPts val="1800"/>
              </a:spcAft>
            </a:pPr>
            <a:r>
              <a:rPr lang="en-GB" dirty="0">
                <a:latin typeface="Arial Narrow" panose="020B0606020202030204" pitchFamily="34" charset="0"/>
              </a:rPr>
              <a:t>Large variety of sites which offer free access to books and articles: example, </a:t>
            </a:r>
            <a:r>
              <a:rPr lang="en-GB" dirty="0">
                <a:latin typeface="Arial Narrow" panose="020B0606020202030204" pitchFamily="34" charset="0"/>
                <a:hlinkClick r:id="rId2"/>
              </a:rPr>
              <a:t>https://b-ok.org/</a:t>
            </a:r>
            <a:r>
              <a:rPr lang="en-GB" dirty="0">
                <a:latin typeface="Arial Narrow" panose="020B0606020202030204" pitchFamily="34" charset="0"/>
              </a:rPr>
              <a:t> , and  </a:t>
            </a:r>
            <a:r>
              <a:rPr lang="en-GB" dirty="0">
                <a:latin typeface="Arial Narrow" panose="020B0606020202030204" pitchFamily="34" charset="0"/>
                <a:hlinkClick r:id="rId3"/>
              </a:rPr>
              <a:t>https://1lib.eu/?regionChanged=&amp;redirect=10264732</a:t>
            </a:r>
            <a:r>
              <a:rPr lang="en-GB" dirty="0">
                <a:latin typeface="Arial Narrow" panose="020B0606020202030204" pitchFamily="34" charset="0"/>
              </a:rPr>
              <a:t> . There are many other sources.</a:t>
            </a:r>
          </a:p>
          <a:p>
            <a:pPr marL="0" indent="0">
              <a:lnSpc>
                <a:spcPct val="114000"/>
              </a:lnSpc>
              <a:spcBef>
                <a:spcPts val="0"/>
              </a:spcBef>
              <a:spcAft>
                <a:spcPts val="1800"/>
              </a:spcAft>
              <a:buNone/>
            </a:pPr>
            <a:endParaRPr lang="en-GB" dirty="0">
              <a:latin typeface="Arial Narrow" panose="020B0606020202030204" pitchFamily="34" charset="0"/>
            </a:endParaRPr>
          </a:p>
          <a:p>
            <a:pPr>
              <a:lnSpc>
                <a:spcPct val="114000"/>
              </a:lnSpc>
              <a:spcBef>
                <a:spcPts val="0"/>
              </a:spcBef>
              <a:spcAft>
                <a:spcPts val="1800"/>
              </a:spcAft>
            </a:pPr>
            <a:endParaRPr lang="en-GB" dirty="0">
              <a:latin typeface="Arial Narrow" panose="020B0606020202030204" pitchFamily="34" charset="0"/>
            </a:endParaRPr>
          </a:p>
        </p:txBody>
      </p:sp>
    </p:spTree>
    <p:extLst>
      <p:ext uri="{BB962C8B-B14F-4D97-AF65-F5344CB8AC3E}">
        <p14:creationId xmlns:p14="http://schemas.microsoft.com/office/powerpoint/2010/main" val="134314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1018</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Calibri Light</vt:lpstr>
      <vt:lpstr>Office Theme</vt:lpstr>
      <vt:lpstr>Research Seminar 1  Literature Research  Carlos Nuno Castel-Branco Visiting Full Professor cnbranco@iseg.ulisboa.pt | carlos.castelbranco@gmail.com   13-10-2023</vt:lpstr>
      <vt:lpstr>Activities of today</vt:lpstr>
      <vt:lpstr>What is a literature review?</vt:lpstr>
      <vt:lpstr>Aims of the literature review</vt:lpstr>
      <vt:lpstr>Aims of the literature review</vt:lpstr>
      <vt:lpstr>How to set the parameters of the literature review?</vt:lpstr>
      <vt:lpstr>How to set the parameters of the literature review?</vt:lpstr>
      <vt:lpstr>How to set the parameters of the literature review?</vt:lpstr>
      <vt:lpstr>Free, online sources of books and articles </vt:lpstr>
      <vt:lpstr>Free, online sources of books and articles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Castel-Branco</dc:creator>
  <cp:lastModifiedBy>Carlos Castel-Branco</cp:lastModifiedBy>
  <cp:revision>25</cp:revision>
  <dcterms:created xsi:type="dcterms:W3CDTF">2019-10-03T07:41:33Z</dcterms:created>
  <dcterms:modified xsi:type="dcterms:W3CDTF">2023-10-13T19:04:32Z</dcterms:modified>
</cp:coreProperties>
</file>